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2"/>
  </p:notesMasterIdLst>
  <p:sldIdLst>
    <p:sldId id="256" r:id="rId2"/>
    <p:sldId id="258" r:id="rId3"/>
    <p:sldId id="259" r:id="rId4"/>
    <p:sldId id="271" r:id="rId5"/>
    <p:sldId id="266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83639-1768-4F19-A85B-38C853EC3BEB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0278D-19A6-4F8F-B48E-6A914C20AF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508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0278D-19A6-4F8F-B48E-6A914C20AF7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230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356EE9-6635-480B-87FA-19B717576C03}" type="datetimeFigureOut">
              <a:rPr lang="en-US" smtClean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96792DC-0036-4CEF-8B1C-F008F30F1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2.jpeg"/><Relationship Id="rId2" Type="http://schemas.openxmlformats.org/officeDocument/2006/relationships/image" Target="../media/image9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0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8.jpe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55.jpeg"/><Relationship Id="rId5" Type="http://schemas.openxmlformats.org/officeDocument/2006/relationships/image" Target="../media/image50.jpeg"/><Relationship Id="rId10" Type="http://schemas.openxmlformats.org/officeDocument/2006/relationships/image" Target="../media/image54.jpeg"/><Relationship Id="rId4" Type="http://schemas.openxmlformats.org/officeDocument/2006/relationships/image" Target="../media/image49.jpe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914400"/>
          </a:xfrm>
        </p:spPr>
        <p:txBody>
          <a:bodyPr>
            <a:normAutofit/>
          </a:bodyPr>
          <a:lstStyle/>
          <a:p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Наставна јединица :           </a:t>
            </a:r>
            <a:r>
              <a:rPr lang="sr-Cyrl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ВРСТЕ САОБРАЋАЈа</a:t>
            </a:r>
            <a:br>
              <a:rPr lang="sr-Cyrl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разред:            други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1800" dirty="0" smtClean="0"/>
              <a:t>Аутор:    Татјана Попов  - мастер учитељ</a:t>
            </a:r>
          </a:p>
          <a:p>
            <a:r>
              <a:rPr lang="sr-Cyrl-RS" sz="1800" dirty="0" smtClean="0"/>
              <a:t>Школа:    Основна школа „Доситеј Обрадовић“ Опово</a:t>
            </a:r>
          </a:p>
          <a:p>
            <a:r>
              <a:rPr lang="sr-Cyrl-RS" sz="1800" dirty="0" smtClean="0"/>
              <a:t>                Издвојено одељење „Олга Петров“ Баранда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37832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1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Врсте саобраћаја према средини којом се крећу:</a:t>
            </a:r>
            <a:r>
              <a:rPr lang="sr-Cyrl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r-Cyrl-RS" sz="22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копнени</a:t>
            </a:r>
            <a:r>
              <a:rPr lang="sr-Latn-RS" sz="22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sr-Latn-RS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sr-Cyrl-RS" sz="22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водени </a:t>
            </a:r>
            <a:r>
              <a:rPr lang="sr-Cyrl-RS" sz="22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sr-Latn-RS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sr-Cyrl-RS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r-Cyrl-RS" sz="22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ваздушни</a:t>
            </a:r>
            <a:r>
              <a:rPr lang="sr-Cyrl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Cyrl-R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друмски          </a:t>
            </a:r>
            <a:r>
              <a:rPr lang="sr-Latn-RS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sr-Cyrl-RS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железнички</a:t>
            </a:r>
            <a:r>
              <a:rPr lang="sr-Latn-RS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anja\Desktop\saobraćaj\3448196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92" y="1745477"/>
            <a:ext cx="1365859" cy="11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nja\Desktop\saobraćaj\muski-magazin-luksuyni-automobili-nekad-i-sad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172" y="3093362"/>
            <a:ext cx="1672358" cy="11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ja\Desktop\saobraćaj\rabljena_tovor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85" y="4360299"/>
            <a:ext cx="1621788" cy="88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anja\Desktop\saobraćaj\GSP-Beograd-autobus-620x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886" y="5439033"/>
            <a:ext cx="1628714" cy="91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ja\Desktop\saobraćaj\DSC001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5931"/>
            <a:ext cx="1509809" cy="10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nja\Desktop\saobraćaj\1014681_Shinobus_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91925"/>
            <a:ext cx="1511594" cy="100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nja\Desktop\saobraćaj\fijat-500l-srpski-fica-italija-luka-bar-brod-1344973484-1979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00526"/>
            <a:ext cx="1572030" cy="84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anja\Desktop\saobraćaj\41805_zeleznica_f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995" y="5396156"/>
            <a:ext cx="1511594" cy="91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anja\Desktop\saobraćaj\brod-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2250" y="1524000"/>
            <a:ext cx="1713410" cy="10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anja\Desktop\saobraćaj\feribo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204" y="2850099"/>
            <a:ext cx="1681502" cy="80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anja\Desktop\saobraćaj\podmornic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204" y="5109971"/>
            <a:ext cx="1725165" cy="13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Tanja\Desktop\saobraćaj\200px-FGSQ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676400" cy="110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Tanja\Desktop\saobraćaj\attech.2008121510521555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4979" y="2834897"/>
            <a:ext cx="1614221" cy="120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Tanja\Desktop\saobraćaj\572505-motorni-zmaj-10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098" y="4202268"/>
            <a:ext cx="1744287" cy="94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Tanja\Desktop\saobraćaj\veliki_jedrenjak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5909" y="3895686"/>
            <a:ext cx="1583797" cy="118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Tanja\Desktop\saobraćaj\Cepelin-00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8340" y="5276292"/>
            <a:ext cx="1623265" cy="10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01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nja\Desktop\saobraćaj\autobuska-stanica-cacak-as-cacak_5075d1719a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119056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ja\Desktop\saobraćaj\Zeleznicka-stanica-Srbija-Top-10-Sinergija-Srbije-Beograd-Subotica-Novi-Sad-Nis-Zlatib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208314"/>
            <a:ext cx="3378199" cy="22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ja\Desktop\saobraćaj\Luka9-1106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723" y="3886200"/>
            <a:ext cx="3433268" cy="21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nja\Desktop\saobraćaj\30219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1938"/>
            <a:ext cx="3352800" cy="22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1500" y="630181"/>
            <a:ext cx="215097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b="1" dirty="0">
                <a:latin typeface="Times New Roman"/>
                <a:ea typeface="Calibri"/>
                <a:cs typeface="Times New Roman"/>
              </a:rPr>
              <a:t>Аутобуска станица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9200" y="650379"/>
            <a:ext cx="237642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b="1" dirty="0">
                <a:latin typeface="Times New Roman"/>
                <a:ea typeface="Calibri"/>
                <a:cs typeface="Times New Roman"/>
              </a:rPr>
              <a:t>Железничка станица</a:t>
            </a:r>
            <a:endParaRPr lang="en-US" sz="105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7410" y="6054436"/>
            <a:ext cx="67492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b="1" dirty="0">
                <a:latin typeface="Times New Roman"/>
                <a:ea typeface="Calibri"/>
                <a:cs typeface="Times New Roman"/>
              </a:rPr>
              <a:t>лука</a:t>
            </a:r>
            <a:endParaRPr lang="en-US" sz="105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1942" y="6062229"/>
            <a:ext cx="115300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b="1" dirty="0">
                <a:latin typeface="Times New Roman"/>
                <a:ea typeface="Calibri"/>
                <a:cs typeface="Times New Roman"/>
              </a:rPr>
              <a:t>аеродром</a:t>
            </a:r>
            <a:endParaRPr lang="en-US" sz="105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7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ПРЕМА </a:t>
            </a:r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НАМЕНИ</a:t>
            </a:r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КОЈУ</a:t>
            </a:r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ИМА САОБРАЋАЈ</a:t>
            </a:r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МОЖЕМО </a:t>
            </a:r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ПОДЕЛИТИ:</a:t>
            </a:r>
            <a:r>
              <a:rPr lang="sr-Latn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Путнички</a:t>
            </a:r>
            <a:r>
              <a:rPr lang="sr-Cyrl-R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sr-Latn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Теретни саобраћај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sr-Latn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Информациони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</a:t>
            </a:r>
            <a:r>
              <a:rPr lang="sr-Latn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Tanja\Desktop\saobraćaj\ferry-hydrofoil-ilida-ii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68" y="3276600"/>
            <a:ext cx="2380197" cy="14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nja\Desktop\saobraćaj\529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32164"/>
            <a:ext cx="2184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ja\Desktop\saobraćaj\fijat-500l-srpski-fica-italija-luka-bar-brod-1344973484-1979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40760"/>
            <a:ext cx="2678274" cy="14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ja\Desktop\saobraćaj\text-voden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91348"/>
            <a:ext cx="2362200" cy="157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anja\Desktop\saobraćaj\imag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51" y="4878101"/>
            <a:ext cx="2402048" cy="16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anja\Desktop\saobraćaj\Citam neke stare novi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7999" y="1594199"/>
            <a:ext cx="1600201" cy="12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ja\Desktop\saobraćaj\posta-dopisnic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148" y="3068643"/>
            <a:ext cx="1682043" cy="94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anja\Desktop\saobraćaj\HP2014010290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149" y="5273822"/>
            <a:ext cx="1726762" cy="12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anja\Desktop\saobraćaj\Samsung-Galaxy-J1-4G-LTE-i-Dual-SIM-pametni-telefon-razumne-cijene-0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29629"/>
            <a:ext cx="1914967" cy="114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Tanja\Desktop\saobraćaj\muski-magazin-luksuyni-automobili-nekad-i-sad (8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69" y="1433264"/>
            <a:ext cx="2473197" cy="16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10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ЗАНИМЉИВОСТИ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931920" cy="2133600"/>
          </a:xfrm>
        </p:spPr>
        <p:txBody>
          <a:bodyPr>
            <a:normAutofit/>
          </a:bodyPr>
          <a:lstStyle/>
          <a:p>
            <a:pPr algn="just"/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Дилижанса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Све док није измишљена железница путнике и робу су превозиле дилижансе. То је поштанска кочија коју је вукла коњска запрега.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3505200"/>
            <a:ext cx="3317240" cy="2489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990600"/>
          </a:xfrm>
        </p:spPr>
        <p:txBody>
          <a:bodyPr>
            <a:noAutofit/>
          </a:bodyPr>
          <a:lstStyle/>
          <a:p>
            <a:pPr algn="just"/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Цепелин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је ваздушни брод. Ову летелицу направио је гроф Фердинанд Цепелин почетком 20. века. За њу се користи и француски израз „дирижабл“.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1881" y="3385344"/>
            <a:ext cx="3657600" cy="2438400"/>
          </a:xfrm>
        </p:spPr>
      </p:pic>
    </p:spTree>
    <p:extLst>
      <p:ext uri="{BB962C8B-B14F-4D97-AF65-F5344CB8AC3E}">
        <p14:creationId xmlns:p14="http://schemas.microsoft.com/office/powerpoint/2010/main" xmlns="" val="4002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286000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Сигурно сте чули за маратон – дугу трку у којој такмичари треба да претрче тачно 42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195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Толико је трчао без предаха грчки војник – гласник од места  Маратон до Атине. Носио је вест о победи Грка над Персијанцима. То се десило пре више од 2000. година.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481469"/>
            <a:ext cx="4495800" cy="4225149"/>
          </a:xfrm>
        </p:spPr>
      </p:pic>
    </p:spTree>
    <p:extLst>
      <p:ext uri="{BB962C8B-B14F-4D97-AF65-F5344CB8AC3E}">
        <p14:creationId xmlns:p14="http://schemas.microsoft.com/office/powerpoint/2010/main" xmlns="" val="12633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808120"/>
          </a:xfrm>
        </p:spPr>
        <p:txBody>
          <a:bodyPr/>
          <a:lstStyle/>
          <a:p>
            <a:pPr algn="ctr"/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КВИЗ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</a:t>
            </a:r>
          </a:p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ВРСТЕ САОБРАЋАЈА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381000"/>
            <a:ext cx="6248400" cy="6248400"/>
          </a:xfrm>
        </p:spPr>
      </p:pic>
    </p:spTree>
    <p:extLst>
      <p:ext uri="{BB962C8B-B14F-4D97-AF65-F5344CB8AC3E}">
        <p14:creationId xmlns:p14="http://schemas.microsoft.com/office/powerpoint/2010/main" xmlns="" val="18949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848600" cy="1143000"/>
          </a:xfrm>
        </p:spPr>
        <p:txBody>
          <a:bodyPr/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   САОБРАЋАЈ ЈЕ:                  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избаци уљеза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а) </a:t>
            </a:r>
            <a:r>
              <a:rPr lang="sr-Cyrl-RS" dirty="0" smtClean="0">
                <a:hlinkClick r:id="rId2" action="ppaction://hlinksldjump"/>
              </a:rPr>
              <a:t>превоз путника</a:t>
            </a:r>
            <a:endParaRPr lang="sr-Cyrl-RS" dirty="0" smtClean="0"/>
          </a:p>
          <a:p>
            <a:r>
              <a:rPr lang="sr-Cyrl-RS" dirty="0"/>
              <a:t>б</a:t>
            </a:r>
            <a:r>
              <a:rPr lang="sr-Cyrl-RS" dirty="0" smtClean="0"/>
              <a:t>) </a:t>
            </a:r>
            <a:r>
              <a:rPr lang="sr-Cyrl-RS" dirty="0" smtClean="0">
                <a:hlinkClick r:id="rId3" action="ppaction://hlinksldjump"/>
              </a:rPr>
              <a:t>зидање куће</a:t>
            </a:r>
            <a:endParaRPr lang="sr-Cyrl-RS" dirty="0" smtClean="0"/>
          </a:p>
          <a:p>
            <a:r>
              <a:rPr lang="sr-Cyrl-RS" dirty="0"/>
              <a:t>в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превоз робе и терета</a:t>
            </a:r>
            <a:endParaRPr lang="sr-Cyrl-RS" dirty="0" smtClean="0"/>
          </a:p>
          <a:p>
            <a:r>
              <a:rPr lang="sr-Cyrl-RS" dirty="0"/>
              <a:t>г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преношење вести ( информација)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36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838200"/>
          </a:xfrm>
        </p:spPr>
        <p:txBody>
          <a:bodyPr/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Одговор 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u="sng" dirty="0" smtClean="0">
                <a:hlinkClick r:id="rId2" action="ppaction://hlinksldjump"/>
              </a:rPr>
              <a:t>Кликни овде за даље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1371599"/>
            <a:ext cx="2260118" cy="195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8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914400"/>
          </a:xfrm>
        </p:spPr>
        <p:txBody>
          <a:bodyPr/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 ОДГОВОР НИЈЕ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endParaRPr lang="sr-Cyrl-RS" dirty="0"/>
          </a:p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sr-Cyrl-RS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200" y="1371600"/>
            <a:ext cx="1905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219199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САОБРАЋАЈ ПРЕМА НАМЕНИ МОЖЕ БИТИ: </a:t>
            </a:r>
            <a:b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ИЗБАЦИ УЉЕЗА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а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путнички</a:t>
            </a:r>
            <a:endParaRPr lang="sr-Cyrl-RS" dirty="0" smtClean="0"/>
          </a:p>
          <a:p>
            <a:r>
              <a:rPr lang="sr-Cyrl-RS" dirty="0"/>
              <a:t>б</a:t>
            </a:r>
            <a:r>
              <a:rPr lang="sr-Cyrl-RS" dirty="0" smtClean="0"/>
              <a:t>) </a:t>
            </a:r>
            <a:r>
              <a:rPr lang="sr-Cyrl-RS" dirty="0" smtClean="0">
                <a:hlinkClick r:id="rId3" action="ppaction://hlinksldjump"/>
              </a:rPr>
              <a:t>водени</a:t>
            </a:r>
            <a:endParaRPr lang="sr-Cyrl-RS" dirty="0" smtClean="0"/>
          </a:p>
          <a:p>
            <a:r>
              <a:rPr lang="sr-Cyrl-RS" dirty="0"/>
              <a:t>в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теретни</a:t>
            </a:r>
            <a:endParaRPr lang="sr-Cyrl-RS" dirty="0" smtClean="0"/>
          </a:p>
          <a:p>
            <a:r>
              <a:rPr lang="sr-Cyrl-RS" dirty="0"/>
              <a:t>г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информациони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929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76400"/>
          </a:xfrm>
        </p:spPr>
        <p:txBody>
          <a:bodyPr>
            <a:normAutofit fontScale="90000"/>
          </a:bodyPr>
          <a:lstStyle/>
          <a:p>
            <a:pPr algn="just"/>
            <a:r>
              <a:rPr lang="sr-Cyrl-RS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r-Cyrl-R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обухвата превоз путника и робе или пренос информација различитим саобраћајним средствима</a:t>
            </a:r>
            <a:r>
              <a:rPr lang="sr-Latn-R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различитим путевима.</a:t>
            </a:r>
            <a:br>
              <a:rPr lang="sr-Cyrl-R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Учесници у саобраћају су: возачи, пешаци и путници.</a:t>
            </a:r>
            <a:br>
              <a:rPr lang="sr-Cyrl-R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Путујемо и превозимо се саобраћајним средствима.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362200"/>
            <a:ext cx="7239000" cy="4271010"/>
          </a:xfrm>
        </p:spPr>
      </p:pic>
    </p:spTree>
    <p:extLst>
      <p:ext uri="{BB962C8B-B14F-4D97-AF65-F5344CB8AC3E}">
        <p14:creationId xmlns:p14="http://schemas.microsoft.com/office/powerpoint/2010/main" xmlns="" val="40960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838199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00800" cy="6858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6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2192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није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6400800" cy="9144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2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4478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ПУТНИЧКИ САОБРАЋАЈ ЈЕ: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а</a:t>
            </a:r>
            <a:r>
              <a:rPr lang="sr-Cyrl-RS" dirty="0" smtClean="0"/>
              <a:t>)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превоз робе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превоз путника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пренос информација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6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9906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6400800" cy="7620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9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2192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није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6400800" cy="9144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75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9906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Које превозно средство овде не припада?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2860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а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брод</a:t>
            </a:r>
            <a:endParaRPr lang="sr-Cyrl-RS" dirty="0" smtClean="0"/>
          </a:p>
          <a:p>
            <a:r>
              <a:rPr lang="sr-Cyrl-RS" dirty="0"/>
              <a:t>б</a:t>
            </a:r>
            <a:r>
              <a:rPr lang="sr-Cyrl-RS" dirty="0" smtClean="0"/>
              <a:t>) </a:t>
            </a:r>
            <a:r>
              <a:rPr lang="sr-Cyrl-RS" dirty="0" smtClean="0">
                <a:hlinkClick r:id="rId3" action="ppaction://hlinksldjump"/>
              </a:rPr>
              <a:t>бицикл</a:t>
            </a:r>
            <a:endParaRPr lang="sr-Cyrl-RS" dirty="0" smtClean="0"/>
          </a:p>
          <a:p>
            <a:r>
              <a:rPr lang="sr-Cyrl-RS" dirty="0"/>
              <a:t>в</a:t>
            </a:r>
            <a:r>
              <a:rPr lang="sr-Cyrl-RS" dirty="0" smtClean="0"/>
              <a:t>)  </a:t>
            </a:r>
            <a:r>
              <a:rPr lang="sr-Cyrl-RS" dirty="0" smtClean="0">
                <a:hlinkClick r:id="rId2" action="ppaction://hlinksldjump"/>
              </a:rPr>
              <a:t>чамац</a:t>
            </a:r>
            <a:endParaRPr lang="sr-Cyrl-RS" dirty="0" smtClean="0"/>
          </a:p>
          <a:p>
            <a:r>
              <a:rPr lang="sr-Cyrl-RS" dirty="0"/>
              <a:t>г</a:t>
            </a:r>
            <a:r>
              <a:rPr lang="sr-Cyrl-RS" dirty="0" smtClean="0"/>
              <a:t>)  </a:t>
            </a:r>
            <a:r>
              <a:rPr lang="sr-Cyrl-RS" dirty="0" smtClean="0">
                <a:hlinkClick r:id="rId2" action="ppaction://hlinksldjump"/>
              </a:rPr>
              <a:t>трајект</a:t>
            </a:r>
            <a:endParaRPr lang="sr-Cyrl-RS" dirty="0" smtClean="0"/>
          </a:p>
          <a:p>
            <a:r>
              <a:rPr lang="sr-Cyrl-RS" dirty="0"/>
              <a:t>д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једрењак</a:t>
            </a:r>
            <a:endParaRPr lang="sr-Cyrl-RS" dirty="0" smtClean="0"/>
          </a:p>
          <a:p>
            <a:r>
              <a:rPr lang="sr-Cyrl-RS" dirty="0"/>
              <a:t>ђ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подморница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571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2192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00800" cy="6858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4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1430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није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6400800" cy="7620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71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0668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Шта не припада железничком саобраћају?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а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воз</a:t>
            </a:r>
            <a:endParaRPr lang="sr-Cyrl-RS" dirty="0" smtClean="0"/>
          </a:p>
          <a:p>
            <a:r>
              <a:rPr lang="sr-Cyrl-RS" dirty="0"/>
              <a:t>б</a:t>
            </a:r>
            <a:r>
              <a:rPr lang="sr-Cyrl-RS" dirty="0" smtClean="0"/>
              <a:t>) </a:t>
            </a:r>
            <a:r>
              <a:rPr lang="sr-Cyrl-RS" dirty="0" smtClean="0">
                <a:hlinkClick r:id="rId3" action="ppaction://hlinksldjump"/>
              </a:rPr>
              <a:t>трајект</a:t>
            </a:r>
            <a:endParaRPr lang="sr-Cyrl-RS" dirty="0" smtClean="0"/>
          </a:p>
          <a:p>
            <a:r>
              <a:rPr lang="sr-Cyrl-RS" dirty="0"/>
              <a:t>в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трамвај</a:t>
            </a:r>
            <a:endParaRPr lang="sr-Cyrl-RS" dirty="0" smtClean="0"/>
          </a:p>
          <a:p>
            <a:r>
              <a:rPr lang="sr-Cyrl-RS" dirty="0"/>
              <a:t>г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шинобус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98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1430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00800" cy="6858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50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Путујемо и превозимо се различитим превозним средствима и различитим путевима:  кроз ваздух,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3931920" cy="639762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авион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905000"/>
            <a:ext cx="3124200" cy="206197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3931920" cy="639762"/>
          </a:xfrm>
        </p:spPr>
        <p:txBody>
          <a:bodyPr/>
          <a:lstStyle/>
          <a:p>
            <a:r>
              <a:rPr lang="sr-Cyrl-RS" dirty="0" smtClean="0"/>
              <a:t>хеликоптер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7384" y="1905000"/>
            <a:ext cx="2848253" cy="2133600"/>
          </a:xfrm>
        </p:spPr>
      </p:pic>
      <p:pic>
        <p:nvPicPr>
          <p:cNvPr id="2050" name="Picture 2" descr="C:\Users\Tanja\Desktop\saobraćaj\Cepelin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450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ja\Desktop\saobraćaj\572505-motorni-zmaj-1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198" y="4572000"/>
            <a:ext cx="338666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65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2192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није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6400800" cy="9144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61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0668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ШТА НЕ ПРИПАДА ВАЗДУШНОМ САОБРАЋАЈУ?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286000"/>
          </a:xfrm>
        </p:spPr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авион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глисер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хеликоптер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цепелин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змај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1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838199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је тачан!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6400800" cy="9906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1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8382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није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6400800" cy="9144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4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848600" cy="1851025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ИНФОРМАЦИЈЕ СЕ ПРЕНОСЕ ПОМОЋУ:</a:t>
            </a:r>
            <a:b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избаци уљеза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590800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а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мобилног телефона</a:t>
            </a:r>
            <a:endParaRPr lang="sr-Cyrl-RS" dirty="0" smtClean="0"/>
          </a:p>
          <a:p>
            <a:r>
              <a:rPr lang="sr-Cyrl-RS" dirty="0"/>
              <a:t>б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новина</a:t>
            </a:r>
            <a:endParaRPr lang="sr-Cyrl-RS" dirty="0" smtClean="0"/>
          </a:p>
          <a:p>
            <a:r>
              <a:rPr lang="sr-Cyrl-RS" dirty="0"/>
              <a:t>в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писма</a:t>
            </a:r>
            <a:endParaRPr lang="sr-Cyrl-RS" dirty="0" smtClean="0"/>
          </a:p>
          <a:p>
            <a:r>
              <a:rPr lang="sr-Cyrl-RS" dirty="0"/>
              <a:t>г</a:t>
            </a:r>
            <a:r>
              <a:rPr lang="sr-Cyrl-RS" dirty="0" smtClean="0"/>
              <a:t>) </a:t>
            </a:r>
            <a:r>
              <a:rPr lang="sr-Cyrl-RS" dirty="0" smtClean="0">
                <a:hlinkClick r:id="rId3" action="ppaction://hlinksldjump"/>
              </a:rPr>
              <a:t>стола</a:t>
            </a:r>
            <a:endParaRPr lang="sr-Cyrl-RS" dirty="0" smtClean="0"/>
          </a:p>
          <a:p>
            <a:r>
              <a:rPr lang="sr-Cyrl-RS" dirty="0"/>
              <a:t>д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интернета</a:t>
            </a:r>
            <a:endParaRPr lang="sr-Cyrl-RS" dirty="0" smtClean="0"/>
          </a:p>
          <a:p>
            <a:r>
              <a:rPr lang="sr-Cyrl-RS" dirty="0"/>
              <a:t>ђ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голуба писмоноше</a:t>
            </a:r>
            <a:endParaRPr lang="sr-Cyrl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85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990599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6400800" cy="7620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0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9906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није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00800" cy="6858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0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838199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Да ли се тролејбус креће по: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а</a:t>
            </a:r>
            <a:r>
              <a:rPr lang="sr-Cyrl-RS" dirty="0" smtClean="0"/>
              <a:t>) </a:t>
            </a:r>
            <a:r>
              <a:rPr lang="sr-Cyrl-RS" dirty="0" smtClean="0">
                <a:hlinkClick r:id="rId2" action="ppaction://hlinksldjump"/>
              </a:rPr>
              <a:t>друму</a:t>
            </a:r>
            <a:endParaRPr lang="sr-Cyrl-RS" dirty="0" smtClean="0"/>
          </a:p>
          <a:p>
            <a:r>
              <a:rPr lang="sr-Cyrl-RS" dirty="0"/>
              <a:t>б</a:t>
            </a:r>
            <a:r>
              <a:rPr lang="sr-Cyrl-RS" dirty="0" smtClean="0"/>
              <a:t>) </a:t>
            </a:r>
            <a:r>
              <a:rPr lang="sr-Cyrl-RS" dirty="0" smtClean="0">
                <a:hlinkClick r:id="rId3" action="ppaction://hlinksldjump"/>
              </a:rPr>
              <a:t>ваздуху</a:t>
            </a:r>
            <a:endParaRPr lang="sr-Cyrl-RS" dirty="0" smtClean="0"/>
          </a:p>
          <a:p>
            <a:r>
              <a:rPr lang="sr-Cyrl-RS" dirty="0"/>
              <a:t>в</a:t>
            </a:r>
            <a:r>
              <a:rPr lang="sr-Cyrl-RS" dirty="0" smtClean="0"/>
              <a:t>) </a:t>
            </a:r>
            <a:r>
              <a:rPr lang="sr-Cyrl-RS" dirty="0" smtClean="0">
                <a:hlinkClick r:id="rId3" action="ppaction://hlinksldjump"/>
              </a:rPr>
              <a:t>шинама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84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990600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91000"/>
            <a:ext cx="6400800" cy="10668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35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914399"/>
          </a:xfrm>
        </p:spPr>
        <p:txBody>
          <a:bodyPr/>
          <a:lstStyle/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Одговор није тачан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95800"/>
            <a:ext cx="6400800" cy="762000"/>
          </a:xfrm>
        </p:spPr>
        <p:txBody>
          <a:bodyPr/>
          <a:lstStyle/>
          <a:p>
            <a:r>
              <a:rPr lang="sr-Cyrl-R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Кликни овде за даље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9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Саобраћајна средства се крећу  по копну, друму:</a:t>
            </a:r>
            <a:endParaRPr lang="en-US" sz="2400" dirty="0"/>
          </a:p>
        </p:txBody>
      </p:sp>
      <p:pic>
        <p:nvPicPr>
          <p:cNvPr id="1026" name="Picture 2" descr="C:\Users\Tanja\Desktop\saobraćaj\GSP-Beograd-autobus-620x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4440067"/>
            <a:ext cx="3614057" cy="20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anja\Desktop\saobraćaj\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1" y="1447800"/>
            <a:ext cx="3581400" cy="23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ja\Desktop\saobraćaj\3448196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79876"/>
            <a:ext cx="2971800" cy="241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anja\Desktop\saobraćaj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381" y="1726012"/>
            <a:ext cx="3113019" cy="20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8400" y="1242359"/>
            <a:ext cx="149528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400" b="1" dirty="0">
                <a:latin typeface="Times New Roman"/>
                <a:ea typeface="Calibri"/>
                <a:cs typeface="Times New Roman"/>
              </a:rPr>
              <a:t>тролејбус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8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590800"/>
            <a:ext cx="3581400" cy="1447800"/>
          </a:xfrm>
        </p:spPr>
        <p:txBody>
          <a:bodyPr>
            <a:normAutofit/>
          </a:bodyPr>
          <a:lstStyle/>
          <a:p>
            <a:pPr algn="ctr"/>
            <a:r>
              <a:rPr lang="sr-Cyrl-RS" sz="6000" dirty="0" smtClean="0"/>
              <a:t>Крај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1552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Саобраћајна средства која се крећу  по копну</a:t>
            </a:r>
            <a:r>
              <a:rPr lang="sr-Cyrl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користе пругу: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71586"/>
            <a:ext cx="4267200" cy="240143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1757065"/>
            <a:ext cx="3293918" cy="2195945"/>
          </a:xfrm>
        </p:spPr>
      </p:pic>
      <p:sp>
        <p:nvSpPr>
          <p:cNvPr id="4" name="Rectangle 3"/>
          <p:cNvSpPr/>
          <p:nvPr/>
        </p:nvSpPr>
        <p:spPr>
          <a:xfrm>
            <a:off x="936366" y="1585125"/>
            <a:ext cx="565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spc="-100" dirty="0" smtClean="0">
                <a:solidFill>
                  <a:srgbClr val="D253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32023" y="1295399"/>
            <a:ext cx="1480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spc="-100" dirty="0">
                <a:solidFill>
                  <a:srgbClr val="D2533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шинобус</a:t>
            </a:r>
            <a:endParaRPr lang="en-US" dirty="0"/>
          </a:p>
        </p:txBody>
      </p:sp>
      <p:pic>
        <p:nvPicPr>
          <p:cNvPr id="1026" name="Picture 2" descr="C:\Users\Tanja\Desktop\saobraćaj\tramva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326" y="4267200"/>
            <a:ext cx="3086100" cy="221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09468" y="6069052"/>
            <a:ext cx="129772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400" b="1" dirty="0">
                <a:latin typeface="Times New Roman"/>
                <a:ea typeface="Calibri"/>
                <a:cs typeface="Times New Roman"/>
              </a:rPr>
              <a:t>трамвај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4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Саобраћајна средства која се крећу  кроз воду: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3931920" cy="639762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утнички брод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860943"/>
            <a:ext cx="3200400" cy="210450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953000" y="1447800"/>
            <a:ext cx="3931920" cy="639762"/>
          </a:xfrm>
        </p:spPr>
        <p:txBody>
          <a:bodyPr/>
          <a:lstStyle/>
          <a:p>
            <a:r>
              <a:rPr lang="sr-Cyrl-RS" dirty="0" smtClean="0"/>
              <a:t>глисер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2061796"/>
            <a:ext cx="2743200" cy="1776046"/>
          </a:xfrm>
        </p:spPr>
      </p:pic>
      <p:pic>
        <p:nvPicPr>
          <p:cNvPr id="3074" name="Picture 2" descr="C:\Users\Tanja\Desktop\saobraćaj\aluminijski_camac_v_d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48200"/>
            <a:ext cx="4097418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nja\Desktop\saobraćaj\ferib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77" y="4217306"/>
            <a:ext cx="3305175" cy="15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5182" y="6019800"/>
            <a:ext cx="1075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dirty="0"/>
              <a:t>трајект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499751" y="5850523"/>
            <a:ext cx="10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чамац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4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nja\Desktop\saobraćaj\maersk_line_triple_e_0709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73" y="3741505"/>
            <a:ext cx="3731228" cy="279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ja\Desktop\saobraćaj\Bicikl-velic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58" y="771682"/>
            <a:ext cx="4118183" cy="255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anja\Desktop\saobraćaj\autob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73" y="750900"/>
            <a:ext cx="3752206" cy="249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anja\Desktop\saobraćaj\_35295_450x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61864"/>
            <a:ext cx="3581400" cy="269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6020" y="365350"/>
            <a:ext cx="22493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dirty="0">
                <a:latin typeface="Times New Roman"/>
                <a:ea typeface="Calibri"/>
                <a:cs typeface="Times New Roman"/>
              </a:rPr>
              <a:t>П</a:t>
            </a:r>
            <a:r>
              <a:rPr lang="sr-Cyrl-RS" dirty="0" smtClean="0">
                <a:latin typeface="Times New Roman"/>
                <a:ea typeface="Calibri"/>
                <a:cs typeface="Times New Roman"/>
              </a:rPr>
              <a:t>ревоз</a:t>
            </a:r>
            <a:r>
              <a:rPr lang="sr-Latn-RS" dirty="0" smtClean="0">
                <a:latin typeface="Times New Roman"/>
                <a:ea typeface="Calibri"/>
                <a:cs typeface="Times New Roman"/>
              </a:rPr>
              <a:t>e</a:t>
            </a:r>
            <a:r>
              <a:rPr lang="sr-Cyrl-RS" dirty="0" smtClean="0">
                <a:latin typeface="Times New Roman"/>
                <a:ea typeface="Calibri"/>
                <a:cs typeface="Times New Roman"/>
              </a:rPr>
              <a:t> путник</a:t>
            </a:r>
            <a:r>
              <a:rPr lang="sr-Latn-RS" dirty="0" smtClean="0">
                <a:latin typeface="Times New Roman"/>
                <a:ea typeface="Calibri"/>
                <a:cs typeface="Times New Roman"/>
              </a:rPr>
              <a:t>e</a:t>
            </a:r>
            <a:r>
              <a:rPr lang="sr-Cyrl-RS" dirty="0" smtClean="0">
                <a:latin typeface="Times New Roman"/>
                <a:ea typeface="Calibri"/>
                <a:cs typeface="Times New Roman"/>
              </a:rPr>
              <a:t>       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9283" y="3223559"/>
            <a:ext cx="149835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dirty="0" smtClean="0">
                <a:latin typeface="Times New Roman"/>
                <a:ea typeface="Calibri"/>
                <a:cs typeface="Times New Roman"/>
              </a:rPr>
              <a:t>Превоз</a:t>
            </a:r>
            <a:r>
              <a:rPr lang="sr-Latn-RS" dirty="0" smtClean="0">
                <a:latin typeface="Times New Roman"/>
                <a:ea typeface="Calibri"/>
                <a:cs typeface="Times New Roman"/>
              </a:rPr>
              <a:t>e </a:t>
            </a:r>
            <a:r>
              <a:rPr lang="sr-Cyrl-RS" dirty="0" smtClean="0">
                <a:latin typeface="Times New Roman"/>
                <a:ea typeface="Calibri"/>
                <a:cs typeface="Times New Roman"/>
              </a:rPr>
              <a:t>роб</a:t>
            </a:r>
            <a:r>
              <a:rPr lang="sr-Cyrl-RS" dirty="0">
                <a:latin typeface="Times New Roman"/>
                <a:ea typeface="Calibri"/>
                <a:cs typeface="Times New Roman"/>
              </a:rPr>
              <a:t>у</a:t>
            </a:r>
            <a:endParaRPr lang="en-US" sz="105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1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nja\Desktop\saobraćaj\2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27" y="564502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ja\Desktop\saobraćaj\cel-kompjut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831" y="533400"/>
            <a:ext cx="300789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nja\Desktop\saobraćaj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173" y="835273"/>
            <a:ext cx="2245895" cy="16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anja\Desktop\saobraćaj\20-inch-T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650" y="3193402"/>
            <a:ext cx="2855495" cy="24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ja\Desktop\saobraćaj\balkanika_frekvenicja_frekvencija_satelitskih_kanala_news_p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927" y="4999653"/>
            <a:ext cx="3200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ja\Desktop\saobraćaj\satellite-dish-1600x5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850" y="3048000"/>
            <a:ext cx="4876800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100" y="5511127"/>
            <a:ext cx="245746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b="1" dirty="0" smtClean="0">
                <a:latin typeface="Times New Roman"/>
                <a:ea typeface="Calibri"/>
                <a:cs typeface="Times New Roman"/>
              </a:rPr>
              <a:t>Пренос  информација</a:t>
            </a:r>
            <a:endParaRPr lang="en-US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sr-Cyrl-R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Саобраћај је превоз људи и пренос робе и информација</a:t>
            </a:r>
            <a:r>
              <a:rPr lang="sr-Latn-R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Cyrl-R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вести и порука са једног места на друго, различитим путевима и саобраћајним средствима.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53908"/>
            <a:ext cx="7496830" cy="5219668"/>
          </a:xfrm>
        </p:spPr>
      </p:pic>
    </p:spTree>
    <p:extLst>
      <p:ext uri="{BB962C8B-B14F-4D97-AF65-F5344CB8AC3E}">
        <p14:creationId xmlns:p14="http://schemas.microsoft.com/office/powerpoint/2010/main" xmlns="" val="42293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470</TotalTime>
  <Words>589</Words>
  <Application>Microsoft Office PowerPoint</Application>
  <PresentationFormat>On-screen Show (4:3)</PresentationFormat>
  <Paragraphs>119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Clarity</vt:lpstr>
      <vt:lpstr>Наставна јединица :           ВРСТЕ САОБРАЋАЈа                          разред:            други</vt:lpstr>
      <vt:lpstr>САОБРАЋАЈ  - обухвата превоз путника и робе или пренос информација различитим саобраћајним средствима  и  различитим путевима. Учесници у саобраћају су: возачи, пешаци и путници. Путујемо и превозимо се саобраћајним средствима.</vt:lpstr>
      <vt:lpstr>Путујемо и превозимо се различитим превозним средствима и различитим путевима:  кроз ваздух,</vt:lpstr>
      <vt:lpstr>Саобраћајна средства се крећу  по копну, друму:</vt:lpstr>
      <vt:lpstr>- Саобраћајна средства која се крећу  по копну а користе пругу:</vt:lpstr>
      <vt:lpstr>Саобраћајна средства која се крећу  кроз воду:</vt:lpstr>
      <vt:lpstr>Slide 7</vt:lpstr>
      <vt:lpstr>Slide 8</vt:lpstr>
      <vt:lpstr>Саобраћај је превоз људи и пренос робе и информација, вести и порука са једног места на друго, различитим путевима и саобраћајним средствима.</vt:lpstr>
      <vt:lpstr>Врсте саобраћаја према средини којом се крећу: 1. копнени                                                             2. водени                             3. ваздушни - друмски                    - железнички </vt:lpstr>
      <vt:lpstr>Slide 11</vt:lpstr>
      <vt:lpstr> ПРЕМА  НАМЕНИ  КОЈУ  ИМА САОБРАЋАЈ  МОЖЕМО  ПОДЕЛИТИ:   1.Путнички саобраћај                         2.Теретни саобраћај                           3. Информациони                                                                                                                                                саобраћај</vt:lpstr>
      <vt:lpstr>ЗАНИМЉИВОСТИ</vt:lpstr>
      <vt:lpstr>Сигурно сте чули за маратон – дугу трку у којој такмичари треба да претрче тачно 42 km и 195 m. Толико је трчао без предаха грчки војник – гласник од места  Маратон до Атине. Носио је вест о победи Грка над Персијанцима. То се десило пре више од 2000. година.</vt:lpstr>
      <vt:lpstr>КВИЗ</vt:lpstr>
      <vt:lpstr> 1)    САОБРАЋАЈ ЈЕ:                   (избаци уљеза)</vt:lpstr>
      <vt:lpstr>1) Одговор је тачан !</vt:lpstr>
      <vt:lpstr>1)  ОДГОВОР НИЈЕ ТАЧАН !</vt:lpstr>
      <vt:lpstr>2) САОБРАЋАЈ ПРЕМА НАМЕНИ МОЖЕ БИТИ:      (ИЗБАЦИ УЉЕЗА)</vt:lpstr>
      <vt:lpstr>2) Одговор је тачан !</vt:lpstr>
      <vt:lpstr>2) Одговор није тачан !</vt:lpstr>
      <vt:lpstr>3)    ПУТНИЧКИ САОБРАЋАЈ ЈЕ:</vt:lpstr>
      <vt:lpstr>3) Одговор је тачан !</vt:lpstr>
      <vt:lpstr>3) Одговор није тачан !</vt:lpstr>
      <vt:lpstr>4)  Које превозно средство овде не припада?</vt:lpstr>
      <vt:lpstr>4) Одговор је тачан !</vt:lpstr>
      <vt:lpstr>4) Одговор није тачан !</vt:lpstr>
      <vt:lpstr>5) Шта не припада железничком саобраћају?</vt:lpstr>
      <vt:lpstr>5) Одговор је тачан !</vt:lpstr>
      <vt:lpstr>5) Одговор није тачан !</vt:lpstr>
      <vt:lpstr>6) ШТА НЕ ПРИПАДА ВАЗДУШНОМ САОБРАЋАЈУ?</vt:lpstr>
      <vt:lpstr>6) Одговор је тачан!</vt:lpstr>
      <vt:lpstr>6) Одговор није тачан !</vt:lpstr>
      <vt:lpstr>7) ИНФОРМАЦИЈЕ СЕ ПРЕНОСЕ ПОМОЋУ:  (избаци уљеза)   </vt:lpstr>
      <vt:lpstr>7) Одговор је тачан !</vt:lpstr>
      <vt:lpstr>7) Одговор није тачан !</vt:lpstr>
      <vt:lpstr>8) Да ли се тролејбус креће по:</vt:lpstr>
      <vt:lpstr>8) Одговор је тачан !</vt:lpstr>
      <vt:lpstr>8) Одговор није тачан !</vt:lpstr>
      <vt:lpstr>Крај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ВРСТЕ САОБРАЋАЈА</dc:title>
  <dc:creator>Tanja</dc:creator>
  <cp:lastModifiedBy>goca</cp:lastModifiedBy>
  <cp:revision>63</cp:revision>
  <dcterms:created xsi:type="dcterms:W3CDTF">2016-10-22T20:25:52Z</dcterms:created>
  <dcterms:modified xsi:type="dcterms:W3CDTF">2016-10-31T14:02:38Z</dcterms:modified>
</cp:coreProperties>
</file>